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notesMasterIdLst>
    <p:notesMasterId r:id="rId22"/>
  </p:notesMasterIdLst>
  <p:sldIdLst>
    <p:sldId id="257" r:id="rId2"/>
    <p:sldId id="341" r:id="rId3"/>
    <p:sldId id="340" r:id="rId4"/>
    <p:sldId id="347" r:id="rId5"/>
    <p:sldId id="348" r:id="rId6"/>
    <p:sldId id="358" r:id="rId7"/>
    <p:sldId id="359" r:id="rId8"/>
    <p:sldId id="353" r:id="rId9"/>
    <p:sldId id="343" r:id="rId10"/>
    <p:sldId id="354" r:id="rId11"/>
    <p:sldId id="349" r:id="rId12"/>
    <p:sldId id="355" r:id="rId13"/>
    <p:sldId id="351" r:id="rId14"/>
    <p:sldId id="350" r:id="rId15"/>
    <p:sldId id="356" r:id="rId16"/>
    <p:sldId id="344" r:id="rId17"/>
    <p:sldId id="346" r:id="rId18"/>
    <p:sldId id="345" r:id="rId19"/>
    <p:sldId id="352" r:id="rId20"/>
    <p:sldId id="338" r:id="rId21"/>
  </p:sldIdLst>
  <p:sldSz cx="10801350" cy="6840538"/>
  <p:notesSz cx="6858000" cy="9144000"/>
  <p:defaultTextStyle>
    <a:defPPr>
      <a:defRPr lang="zh-CN"/>
    </a:defPPr>
    <a:lvl1pPr marL="0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1pPr>
    <a:lvl2pPr marL="564505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2pPr>
    <a:lvl3pPr marL="1129010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3pPr>
    <a:lvl4pPr marL="1693515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4pPr>
    <a:lvl5pPr marL="2258019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5pPr>
    <a:lvl6pPr marL="2822524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6pPr>
    <a:lvl7pPr marL="3387029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7pPr>
    <a:lvl8pPr marL="3951534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8pPr>
    <a:lvl9pPr marL="4516039" algn="l" defTabSz="1129010" rtl="0" eaLnBrk="1" latinLnBrk="0" hangingPunct="1">
      <a:defRPr sz="2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0" autoAdjust="0"/>
    <p:restoredTop sz="88095" autoAdjust="0"/>
  </p:normalViewPr>
  <p:slideViewPr>
    <p:cSldViewPr>
      <p:cViewPr varScale="1">
        <p:scale>
          <a:sx n="83" d="100"/>
          <a:sy n="83" d="100"/>
        </p:scale>
        <p:origin x="-852" y="-90"/>
      </p:cViewPr>
      <p:guideLst>
        <p:guide orient="horz" pos="2155"/>
        <p:guide pos="340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776044-9482-47CC-A141-D5B779AA6ABA}" type="datetimeFigureOut">
              <a:rPr lang="zh-CN" altLang="en-US" smtClean="0"/>
              <a:t>2014/9/5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2313" y="685800"/>
            <a:ext cx="54133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BFA65E-A80E-487A-B7F0-51F22B06D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51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564505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1129010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693515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2258019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2822524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3387029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3951534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4516039" algn="l" defTabSz="1129010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722313" y="685800"/>
            <a:ext cx="5413375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>
              <a:spcBef>
                <a:spcPct val="0"/>
              </a:spcBef>
            </a:pPr>
            <a:r>
              <a:rPr kumimoji="0" lang="zh-CN" altLang="en-US" dirty="0" smtClean="0">
                <a:ea typeface="宋体" pitchFamily="2" charset="-122"/>
              </a:rPr>
              <a:t>制作：卢意</a:t>
            </a:r>
            <a:r>
              <a:rPr kumimoji="0" lang="en-US" altLang="zh-CN" dirty="0" smtClean="0">
                <a:ea typeface="宋体" pitchFamily="2" charset="-122"/>
              </a:rPr>
              <a:t>\</a:t>
            </a:r>
            <a:r>
              <a:rPr kumimoji="0" lang="zh-CN" altLang="en-US" dirty="0" smtClean="0">
                <a:ea typeface="宋体" pitchFamily="2" charset="-122"/>
              </a:rPr>
              <a:t>陈东海</a:t>
            </a:r>
            <a:endParaRPr kumimoji="0" lang="en-US" altLang="zh-CN" dirty="0" smtClean="0"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kumimoji="1"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邮箱：</a:t>
            </a:r>
            <a:r>
              <a:rPr kumimoji="1"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yi.lu@gtafe.com\donghai.chen</a:t>
            </a:r>
            <a:r>
              <a:rPr kumimoji="1" lang="en-US" altLang="zh-CN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@gtafe.com</a:t>
            </a:r>
            <a:endParaRPr kumimoji="0" lang="en-US" altLang="zh-CN" dirty="0" smtClean="0">
              <a:ea typeface="宋体" pitchFamily="2" charset="-122"/>
            </a:endParaRPr>
          </a:p>
          <a:p>
            <a:pPr>
              <a:spcBef>
                <a:spcPct val="0"/>
              </a:spcBef>
            </a:pPr>
            <a:r>
              <a:rPr kumimoji="0" lang="zh-CN" altLang="en-US" dirty="0" smtClean="0">
                <a:ea typeface="宋体" pitchFamily="2" charset="-122"/>
              </a:rPr>
              <a:t>产品管理委员会</a:t>
            </a:r>
            <a:r>
              <a:rPr kumimoji="0" lang="en-US" altLang="zh-CN" dirty="0" smtClean="0">
                <a:ea typeface="宋体" pitchFamily="2" charset="-122"/>
              </a:rPr>
              <a:t>\</a:t>
            </a:r>
            <a:r>
              <a:rPr kumimoji="0" lang="zh-CN" altLang="en-US" dirty="0" smtClean="0">
                <a:ea typeface="宋体" pitchFamily="2" charset="-122"/>
              </a:rPr>
              <a:t>事业部体系</a:t>
            </a:r>
            <a:r>
              <a:rPr kumimoji="0" lang="en-US" altLang="zh-CN" dirty="0" smtClean="0">
                <a:ea typeface="宋体" pitchFamily="2" charset="-122"/>
              </a:rPr>
              <a:t>\</a:t>
            </a:r>
            <a:r>
              <a:rPr kumimoji="0" lang="zh-CN" altLang="en-US" dirty="0" smtClean="0">
                <a:ea typeface="宋体" pitchFamily="2" charset="-122"/>
              </a:rPr>
              <a:t>金融教育事业部</a:t>
            </a:r>
            <a:r>
              <a:rPr kumimoji="0" lang="en-US" altLang="zh-CN" dirty="0" smtClean="0">
                <a:ea typeface="宋体" pitchFamily="2" charset="-122"/>
              </a:rPr>
              <a:t>\</a:t>
            </a:r>
            <a:r>
              <a:rPr kumimoji="0" lang="zh-CN" altLang="en-US" dirty="0" smtClean="0">
                <a:ea typeface="宋体" pitchFamily="2" charset="-122"/>
              </a:rPr>
              <a:t>金融投资产品事业部</a:t>
            </a:r>
            <a:endParaRPr kumimoji="0" lang="en-US" altLang="zh-CN" dirty="0" smtClean="0">
              <a:ea typeface="宋体" pitchFamily="2" charset="-122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ACDD6E0-2785-404E-B998-759412AC856E}" type="slidenum">
              <a:rPr lang="en-US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112901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高职（专科）院校设置的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金融保险类专业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包括：金融管理与实务、金融保险、保险实务、医疗保险与实务、国际保险服务、汽车定损与评估等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FA65E-A80E-487A-B7F0-51F22B06DC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8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FA65E-A80E-487A-B7F0-51F22B06DC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4294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FA65E-A80E-487A-B7F0-51F22B06DC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45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BFA65E-A80E-487A-B7F0-51F22B06DC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69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16099" y="260771"/>
            <a:ext cx="9787006" cy="855242"/>
          </a:xfrm>
          <a:prstGeom prst="rect">
            <a:avLst/>
          </a:prstGeom>
        </p:spPr>
        <p:txBody>
          <a:bodyPr lIns="91415" tIns="45707" rIns="91415" bIns="45707" anchor="ctr" anchorCtr="0"/>
          <a:lstStyle>
            <a:lvl1pPr algn="l">
              <a:defRPr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81177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101" y="2540347"/>
            <a:ext cx="9181148" cy="1466281"/>
          </a:xfrm>
          <a:prstGeom prst="rect">
            <a:avLst/>
          </a:prstGeom>
        </p:spPr>
        <p:txBody>
          <a:bodyPr lIns="108526" tIns="54264" rIns="108526" bIns="54264" anchor="ctr" anchorCtr="0">
            <a:normAutofit/>
          </a:bodyPr>
          <a:lstStyle>
            <a:lvl1pPr algn="ctr">
              <a:defRPr sz="4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818782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0101" y="2540347"/>
            <a:ext cx="9181148" cy="1466281"/>
          </a:xfrm>
          <a:prstGeom prst="rect">
            <a:avLst/>
          </a:prstGeom>
        </p:spPr>
        <p:txBody>
          <a:bodyPr lIns="134037" tIns="67018" rIns="134037" bIns="67018" anchor="ctr" anchorCtr="0">
            <a:normAutofit/>
          </a:bodyPr>
          <a:lstStyle>
            <a:lvl1pPr algn="ctr">
              <a:defRPr sz="5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89795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3154" y="171014"/>
            <a:ext cx="10345667" cy="581446"/>
          </a:xfrm>
          <a:prstGeom prst="rect">
            <a:avLst/>
          </a:prstGeom>
        </p:spPr>
        <p:txBody>
          <a:bodyPr lIns="108558" tIns="54279" rIns="108558" bIns="54279"/>
          <a:lstStyle>
            <a:lvl1pPr algn="l"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3154" y="855068"/>
            <a:ext cx="10345667" cy="5301417"/>
          </a:xfrm>
          <a:prstGeom prst="rect">
            <a:avLst/>
          </a:prstGeom>
        </p:spPr>
        <p:txBody>
          <a:bodyPr lIns="108558" tIns="54279" rIns="108558" bIns="54279"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  <a:lvl2pPr>
              <a:defRPr>
                <a:latin typeface="微软雅黑" pitchFamily="34" charset="-122"/>
                <a:ea typeface="微软雅黑" pitchFamily="34" charset="-122"/>
              </a:defRPr>
            </a:lvl2pPr>
            <a:lvl3pPr>
              <a:defRPr>
                <a:latin typeface="微软雅黑" pitchFamily="34" charset="-122"/>
                <a:ea typeface="微软雅黑" pitchFamily="34" charset="-122"/>
              </a:defRPr>
            </a:lvl3pPr>
            <a:lvl4pPr>
              <a:defRPr>
                <a:latin typeface="微软雅黑" pitchFamily="34" charset="-122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19403" y="6340799"/>
            <a:ext cx="2520315" cy="362928"/>
          </a:xfrm>
          <a:prstGeom prst="rect">
            <a:avLst/>
          </a:prstGeom>
        </p:spPr>
        <p:txBody>
          <a:bodyPr lIns="108558" tIns="54279" rIns="108558" bIns="54279"/>
          <a:lstStyle>
            <a:lvl1pPr>
              <a:defRPr/>
            </a:lvl1pPr>
          </a:lstStyle>
          <a:p>
            <a:pPr>
              <a:defRPr/>
            </a:pPr>
            <a:fld id="{D679FE18-207F-4503-9754-358AA206316C}" type="datetimeFigureOut">
              <a:rPr lang="zh-CN" altLang="en-US"/>
              <a:pPr>
                <a:defRPr/>
              </a:pPr>
              <a:t>2014/9/5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690461" y="6340799"/>
            <a:ext cx="3420428" cy="362928"/>
          </a:xfrm>
          <a:prstGeom prst="rect">
            <a:avLst/>
          </a:prstGeom>
        </p:spPr>
        <p:txBody>
          <a:bodyPr lIns="108558" tIns="54279" rIns="108558" bIns="54279"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27879" y="6340799"/>
            <a:ext cx="2520315" cy="362928"/>
          </a:xfrm>
          <a:prstGeom prst="rect">
            <a:avLst/>
          </a:prstGeom>
        </p:spPr>
        <p:txBody>
          <a:bodyPr lIns="108558" tIns="54279" rIns="108558" bIns="54279"/>
          <a:lstStyle>
            <a:lvl1pPr>
              <a:defRPr/>
            </a:lvl1pPr>
          </a:lstStyle>
          <a:p>
            <a:pPr>
              <a:defRPr/>
            </a:pPr>
            <a:fld id="{92814A00-A1F5-4DC5-A243-41B2E58A27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038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931" y="6444605"/>
            <a:ext cx="2983998" cy="27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0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4" r:id="rId3"/>
    <p:sldLayoutId id="2147483689" r:id="rId4"/>
  </p:sldLayoutIdLst>
  <p:transition spd="med">
    <p:push/>
  </p:transition>
  <p:timing>
    <p:tnLst>
      <p:par>
        <p:cTn id="1" dur="indefinite" restart="never" nodeType="tmRoot"/>
      </p:par>
    </p:tnLst>
  </p:timing>
  <p:txStyles>
    <p:titleStyle>
      <a:lvl1pPr algn="l" defTabSz="1104745" rtl="0" fontAlgn="base">
        <a:spcBef>
          <a:spcPct val="0"/>
        </a:spcBef>
        <a:spcAft>
          <a:spcPct val="0"/>
        </a:spcAft>
        <a:defRPr kumimoji="1" sz="32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137"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272"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408"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544" algn="l" defTabSz="1104745" rtl="0" fontAlgn="base">
        <a:spcBef>
          <a:spcPct val="0"/>
        </a:spcBef>
        <a:spcAft>
          <a:spcPct val="0"/>
        </a:spcAft>
        <a:defRPr kumimoji="1" sz="32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414280" indent="-414280" algn="l" defTabSz="1104745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kumimoji="1"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896812" indent="-344439" algn="l" defTabSz="110474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kumimoji="1" sz="3500" kern="1200">
          <a:solidFill>
            <a:schemeClr val="tx1"/>
          </a:solidFill>
          <a:latin typeface="+mn-lt"/>
          <a:ea typeface="+mn-ea"/>
          <a:cs typeface="+mn-cs"/>
        </a:defRPr>
      </a:lvl2pPr>
      <a:lvl3pPr marL="1380932" indent="-276186" algn="l" defTabSz="1104745" rtl="0" fontAlgn="base">
        <a:spcBef>
          <a:spcPct val="20000"/>
        </a:spcBef>
        <a:spcAft>
          <a:spcPct val="0"/>
        </a:spcAft>
        <a:buFont typeface="Arial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933304" indent="-276186" algn="l" defTabSz="1104745" rtl="0" fontAlgn="base">
        <a:spcBef>
          <a:spcPct val="20000"/>
        </a:spcBef>
        <a:spcAft>
          <a:spcPct val="0"/>
        </a:spcAft>
        <a:buFont typeface="Arial" pitchFamily="34" charset="0"/>
        <a:buChar char="–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485677" indent="-276186" algn="l" defTabSz="1104745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kumimoji="1"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3038972" indent="-276270" algn="l" defTabSz="110508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91513" indent="-276270" algn="l" defTabSz="110508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44052" indent="-276270" algn="l" defTabSz="110508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696593" indent="-276270" algn="l" defTabSz="110508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52541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105080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621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10161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62702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5242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67782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420322" algn="l" defTabSz="1105080" rtl="0" eaLnBrk="1" latinLnBrk="0" hangingPunct="1"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9.png"/><Relationship Id="rId3" Type="http://schemas.openxmlformats.org/officeDocument/2006/relationships/image" Target="../media/image12.png"/><Relationship Id="rId7" Type="http://schemas.openxmlformats.org/officeDocument/2006/relationships/image" Target="../media/image35.png"/><Relationship Id="rId12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7.png"/><Relationship Id="rId5" Type="http://schemas.openxmlformats.org/officeDocument/2006/relationships/image" Target="../media/image33.png"/><Relationship Id="rId10" Type="http://schemas.openxmlformats.org/officeDocument/2006/relationships/image" Target="../media/image36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4" b="5214"/>
          <a:stretch/>
        </p:blipFill>
        <p:spPr>
          <a:xfrm>
            <a:off x="-7384" y="-2135"/>
            <a:ext cx="10801350" cy="68405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14514" y="-21053"/>
            <a:ext cx="10801350" cy="684053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2580655"/>
            <a:ext cx="10801350" cy="337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2901" tIns="56450" rIns="112901" bIns="56450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国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泰安</a:t>
            </a:r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保险</a:t>
            </a:r>
            <a:r>
              <a:rPr lang="zh-CN" altLang="en-U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公司综合</a:t>
            </a:r>
            <a:r>
              <a:rPr lang="zh-CN" altLang="en-US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业务</a:t>
            </a:r>
            <a:endParaRPr lang="en-US" altLang="zh-CN" sz="5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54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教学</a:t>
            </a:r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软件</a:t>
            </a:r>
            <a:r>
              <a:rPr lang="en-US" altLang="zh-CN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V1.0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zh-CN" altLang="en-US" sz="4400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rPr>
              <a:t>产品培训（对内）</a:t>
            </a:r>
            <a:endParaRPr lang="en-US" altLang="zh-CN" sz="4400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6000" b="1" dirty="0">
              <a:solidFill>
                <a:srgbClr val="002060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24744" y="6140946"/>
            <a:ext cx="5236552" cy="540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深圳市国泰安信息技术有限公司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323925"/>
            <a:ext cx="5177957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功能操作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</a:t>
            </a:r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管理员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4706" y="899988"/>
            <a:ext cx="555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管理员可创建和维护学校组织架构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130812" y="3127869"/>
            <a:ext cx="712467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6" y="3410782"/>
            <a:ext cx="556260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18" y="1476052"/>
            <a:ext cx="5467350" cy="151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669232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界面操作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</a:t>
            </a:r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管理员</a:t>
            </a:r>
            <a:endParaRPr lang="zh-CN" altLang="en-US" sz="28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6" y="1182025"/>
            <a:ext cx="7068761" cy="3709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587" y="3060229"/>
            <a:ext cx="6564672" cy="334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54706" y="755973"/>
            <a:ext cx="555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管理员可创建和维护学校组织架构：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284" y="2017402"/>
            <a:ext cx="1323975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6" y="4860429"/>
            <a:ext cx="13239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2626829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1" y="1620069"/>
            <a:ext cx="9456167" cy="370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特色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功能操作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之</a:t>
            </a:r>
            <a:r>
              <a:rPr lang="zh-CN" altLang="en-US" sz="2800" b="1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团队实训练习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4706" y="762826"/>
            <a:ext cx="555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教师可新建和维护团队实训练习：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443" y="3996333"/>
            <a:ext cx="3695022" cy="2432622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428400" y="4644405"/>
            <a:ext cx="2520280" cy="430887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选择团队实训练习</a:t>
            </a:r>
            <a:endParaRPr lang="en-US" altLang="zh-CN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91" y="755973"/>
            <a:ext cx="4248472" cy="275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圆角矩形 10"/>
          <p:cNvSpPr/>
          <p:nvPr/>
        </p:nvSpPr>
        <p:spPr>
          <a:xfrm>
            <a:off x="3888507" y="4716413"/>
            <a:ext cx="648072" cy="288032"/>
          </a:xfrm>
          <a:prstGeom prst="roundRect">
            <a:avLst/>
          </a:prstGeom>
          <a:noFill/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1" idx="1"/>
            <a:endCxn id="18" idx="3"/>
          </p:cNvCxnSpPr>
          <p:nvPr/>
        </p:nvCxnSpPr>
        <p:spPr>
          <a:xfrm flipH="1" flipV="1">
            <a:off x="2948680" y="4859849"/>
            <a:ext cx="939827" cy="58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170294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0" y="1330875"/>
            <a:ext cx="5976664" cy="403702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特色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功能操作之</a:t>
            </a:r>
            <a:r>
              <a:rPr lang="zh-CN" altLang="en-US" sz="2800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团队实训练习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706" y="755973"/>
            <a:ext cx="555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教师可新建和维护团队实训练习：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554" y="2198853"/>
            <a:ext cx="3706812" cy="993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50" y="5436493"/>
            <a:ext cx="2584450" cy="104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71" y="3192628"/>
            <a:ext cx="5421241" cy="3179969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2448347" y="2700189"/>
            <a:ext cx="4464496" cy="165618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083306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特色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功能操作之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多角色多险种实训</a:t>
            </a:r>
            <a:endParaRPr lang="zh-CN" altLang="en-US" sz="2800" b="1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4706" y="755973"/>
            <a:ext cx="555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可进行实训练习：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6" y="2700189"/>
            <a:ext cx="3933851" cy="3111697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44" y="1186860"/>
            <a:ext cx="782002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95" y="2715105"/>
            <a:ext cx="5679510" cy="312597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88107" y="6012557"/>
            <a:ext cx="3288080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选择实训系统、实训角色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08587" y="6012557"/>
            <a:ext cx="1877437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选择实训流程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上箭头 12"/>
          <p:cNvSpPr/>
          <p:nvPr/>
        </p:nvSpPr>
        <p:spPr>
          <a:xfrm>
            <a:off x="354706" y="5832080"/>
            <a:ext cx="588763" cy="251724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上箭头 13"/>
          <p:cNvSpPr/>
          <p:nvPr/>
        </p:nvSpPr>
        <p:spPr>
          <a:xfrm>
            <a:off x="4608587" y="5827299"/>
            <a:ext cx="588763" cy="251724"/>
          </a:xfrm>
          <a:prstGeom prst="up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122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特色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功能操作之</a:t>
            </a:r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800" b="1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角色险</a:t>
            </a:r>
            <a:r>
              <a:rPr lang="zh-CN" altLang="en-US" sz="2800" b="1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种实训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4706" y="755973"/>
            <a:ext cx="55558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学生</a:t>
            </a:r>
            <a:r>
              <a:rPr lang="zh-CN" altLang="en-US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可进行多角色实训练习：</a:t>
            </a:r>
            <a:endParaRPr lang="zh-CN" altLang="en-US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7056" y="6002265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出单员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投保处理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71" y="1193785"/>
            <a:ext cx="9222433" cy="4688599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1" y="1204511"/>
            <a:ext cx="9246054" cy="4677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40551" y="6020341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出单员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批改处理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5" y="1191586"/>
            <a:ext cx="9270615" cy="4703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55613" y="6002264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出单员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注退处理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45" y="1186860"/>
            <a:ext cx="9255554" cy="4708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850084" y="6021841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出单员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报表查询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2" y="1157707"/>
            <a:ext cx="9261039" cy="4737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855613" y="6002265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出单员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缴费处理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60" y="1157707"/>
            <a:ext cx="9255700" cy="4703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849692" y="5997244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出单员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单证打印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7"/>
          <a:stretch/>
        </p:blipFill>
        <p:spPr>
          <a:xfrm>
            <a:off x="824545" y="1185522"/>
            <a:ext cx="9270616" cy="47097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47057" y="6014032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核保员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核保处理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 b="12340"/>
          <a:stretch/>
        </p:blipFill>
        <p:spPr>
          <a:xfrm>
            <a:off x="816570" y="1185521"/>
            <a:ext cx="9287149" cy="470978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64171" y="6013718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接报案员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新增报案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4171" y="6013718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查勘员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查勘处理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1" name="Picture 3" descr="C:\Users\donghai.chen\Desktop\查勘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0" y="1186859"/>
            <a:ext cx="9287149" cy="467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864171" y="6013718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定损员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定损处理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3" name="Picture 5" descr="C:\Users\donghai.chen\Desktop\定损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122" y="1148232"/>
            <a:ext cx="9269597" cy="474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 descr="C:\Users\donghai.chen\Desktop\核赔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70" y="1099766"/>
            <a:ext cx="9287149" cy="479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835437" y="6034021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核赔员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核赔处理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5437" y="6034021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定损员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结案处理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" y="1118948"/>
            <a:ext cx="9332661" cy="4742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835437" y="6012557"/>
            <a:ext cx="9239548" cy="43088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财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财务专员</a:t>
            </a:r>
            <a:r>
              <a:rPr lang="en-US" altLang="zh-CN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付款确认</a:t>
            </a:r>
            <a:endParaRPr lang="zh-CN" altLang="en-US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4" y="1142941"/>
            <a:ext cx="9332661" cy="4752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7954628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1" grpId="0" animBg="1"/>
      <p:bldP spid="23" grpId="0" animBg="1"/>
      <p:bldP spid="25" grpId="0" animBg="1"/>
      <p:bldP spid="27" grpId="0" animBg="1"/>
      <p:bldP spid="29" grpId="0" animBg="1"/>
      <p:bldP spid="30" grpId="0" animBg="1"/>
      <p:bldP spid="32" grpId="0" animBg="1"/>
      <p:bldP spid="35" grpId="0" animBg="1"/>
      <p:bldP spid="36" grpId="0" animBg="1"/>
      <p:bldP spid="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23" y="2340149"/>
            <a:ext cx="3953540" cy="2241539"/>
          </a:xfrm>
          <a:prstGeom prst="rect">
            <a:avLst/>
          </a:prstGeom>
          <a:noFill/>
          <a:ln w="762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1016000"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竞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品分析之四大对手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4706" y="827981"/>
            <a:ext cx="90730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现存高校市场的同类竞品：</a:t>
            </a:r>
            <a:endParaRPr lang="en-US" altLang="zh-CN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+mj-lt"/>
              <a:buAutoNum type="alphaUcPeriod"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上海硕研信息科技发展有限公司 </a:t>
            </a:r>
            <a:r>
              <a:rPr lang="en-US" altLang="zh-CN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</a:t>
            </a: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硕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研保险业务实验室教学软件</a:t>
            </a:r>
          </a:p>
          <a:p>
            <a:pPr marL="342900" indent="-342900">
              <a:buFont typeface="+mj-lt"/>
              <a:buAutoNum type="alphaUcPeriod"/>
            </a:pP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浙江航大科技开发有限公司        </a:t>
            </a:r>
            <a:r>
              <a:rPr lang="en-US" altLang="zh-CN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  </a:t>
            </a:r>
            <a:r>
              <a:rPr lang="zh-CN" alt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浙</a:t>
            </a:r>
            <a:r>
              <a:rPr lang="zh-CN" alt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科保险实务模拟教学软件</a:t>
            </a:r>
          </a:p>
          <a:p>
            <a:pPr marL="342900" indent="-342900">
              <a:buFont typeface="+mj-lt"/>
              <a:buAutoNum type="alphaUcPeriod"/>
            </a:pP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上海逸景网络科技有限公司        </a:t>
            </a:r>
            <a:r>
              <a:rPr lang="en-US" altLang="zh-CN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  </a:t>
            </a:r>
            <a:r>
              <a:rPr lang="zh-CN" altLang="en-US" sz="1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上海</a:t>
            </a:r>
            <a:r>
              <a:rPr lang="zh-CN" altLang="en-US" sz="1600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逸景保险综合业务模拟实训软件</a:t>
            </a:r>
          </a:p>
          <a:p>
            <a:pPr marL="342900" indent="-342900">
              <a:buFont typeface="+mj-lt"/>
              <a:buAutoNum type="alphaUcPeriod"/>
            </a:pP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深圳市智胜信息技术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有限公司     </a:t>
            </a:r>
            <a:r>
              <a:rPr lang="en-US" altLang="zh-CN" sz="16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Wingdings" pitchFamily="2" charset="2"/>
              </a:rPr>
              <a:t> </a:t>
            </a:r>
            <a:r>
              <a:rPr lang="zh-CN" altLang="en-US" sz="16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智</a:t>
            </a:r>
            <a:r>
              <a:rPr lang="zh-CN" altLang="en-US" sz="160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胜保险核心业务实训系统</a:t>
            </a:r>
          </a:p>
        </p:txBody>
      </p:sp>
      <p:pic>
        <p:nvPicPr>
          <p:cNvPr id="4100" name="Picture 4" descr="C:\Users\yi.lu\AppData\Local\Temp\ksohtml\wpsA7FA.t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78" y="4140349"/>
            <a:ext cx="3942330" cy="2562515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yi.lu\AppData\Local\Temp\ksohtml\wps305A.tm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691" y="2518130"/>
            <a:ext cx="3605808" cy="2486315"/>
          </a:xfrm>
          <a:prstGeom prst="rect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yi.lu\AppData\Local\Temp\ksohtml\wpsBD01.tm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939" y="3667713"/>
            <a:ext cx="2837119" cy="2496875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00003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竞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品分析之对比表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4706" y="827981"/>
            <a:ext cx="907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                                                                      现存</a:t>
            </a:r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高校市场的同类</a:t>
            </a:r>
            <a:r>
              <a:rPr lang="zh-CN" alt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竞</a:t>
            </a:r>
            <a:r>
              <a:rPr lang="zh-CN" altLang="en-US" sz="180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品</a:t>
            </a:r>
            <a:endParaRPr lang="en-US" altLang="zh-CN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028432"/>
              </p:ext>
            </p:extLst>
          </p:nvPr>
        </p:nvGraphicFramePr>
        <p:xfrm>
          <a:off x="362879" y="1188021"/>
          <a:ext cx="8983654" cy="4962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411"/>
                <a:gridCol w="4680520"/>
                <a:gridCol w="3555723"/>
              </a:tblGrid>
              <a:tr h="460851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国泰安保险系统</a:t>
                      </a:r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V1.0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竞品对手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059429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险种</a:t>
                      </a:r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财险：</a:t>
                      </a:r>
                      <a:r>
                        <a:rPr lang="zh-CN" alt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机动车交强险、机动车商业险、摩托车</a:t>
                      </a:r>
                      <a:r>
                        <a:rPr lang="en-US" altLang="zh-CN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拖拉机交强险、机动车提车保险、家庭财产保险、装修综合保险、地震保险、旅行社责任保险、家政雇员责任保险</a:t>
                      </a:r>
                      <a:endParaRPr lang="en-US" altLang="zh-CN" sz="1600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r>
                        <a:rPr lang="zh-CN" alt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寿险：</a:t>
                      </a:r>
                      <a:r>
                        <a:rPr lang="zh-CN" alt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个人意外伤害保险、旅行社意外伤害保险、交通工具意外伤害保险</a:t>
                      </a:r>
                    </a:p>
                    <a:p>
                      <a:r>
                        <a:rPr lang="zh-CN" alt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定期重大疾病保险、终身重大疾病保险、定期寿险、终身寿险</a:t>
                      </a:r>
                      <a:endParaRPr lang="zh-CN" altLang="en-US" sz="16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额外</a:t>
                      </a:r>
                      <a:r>
                        <a:rPr lang="zh-CN" altLang="en-US" sz="16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涵盖的险种：</a:t>
                      </a:r>
                      <a:endParaRPr lang="en-US" altLang="zh-CN" sz="16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l" defTabSz="1105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分红险、运输险、工程险、农业险、少儿保险、养老保险、信用、保证险、特殊综合类险</a:t>
                      </a:r>
                    </a:p>
                    <a:p>
                      <a:pPr marL="0" marR="0" indent="0" algn="l" defTabSz="11050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600" kern="1200" dirty="0" smtClean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endParaRPr lang="zh-CN" alt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配置</a:t>
                      </a:r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险种、费率按</a:t>
                      </a:r>
                      <a:r>
                        <a:rPr lang="zh-CN" alt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最新的</a:t>
                      </a:r>
                      <a:r>
                        <a:rPr lang="zh-CN" alt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法律条规内置，均</a:t>
                      </a:r>
                      <a:r>
                        <a:rPr lang="zh-CN" altLang="en-US" sz="1600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不可配置</a:t>
                      </a:r>
                      <a:endParaRPr lang="zh-CN" altLang="en-US" sz="1600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产品、费率参数</a:t>
                      </a:r>
                      <a:r>
                        <a:rPr lang="zh-CN" altLang="en-US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可配置</a:t>
                      </a:r>
                      <a:endParaRPr lang="zh-CN" alt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角色</a:t>
                      </a:r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业务员、出单员、核保员、接报案专员</a:t>
                      </a:r>
                    </a:p>
                    <a:p>
                      <a:r>
                        <a:rPr lang="zh-CN" alt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查勘员、定损员、核赔员、财务专员</a:t>
                      </a:r>
                    </a:p>
                    <a:p>
                      <a:r>
                        <a:rPr lang="zh-CN" altLang="en-US" sz="1600" b="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单证管理员</a:t>
                      </a:r>
                      <a:endParaRPr lang="zh-CN" altLang="en-US" sz="1600" b="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额外</a:t>
                      </a:r>
                      <a:r>
                        <a:rPr lang="zh-CN" altLang="en-US" sz="16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角色：代理人、经纪公司、公估公司、再保险公司</a:t>
                      </a:r>
                      <a:endParaRPr lang="zh-CN" altLang="en-US" sz="16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考核</a:t>
                      </a:r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实训考核可配置、自动评分、错误定位与统计；认证考试</a:t>
                      </a:r>
                      <a:endParaRPr lang="zh-CN" altLang="en-US" sz="1600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05080" rtl="0" eaLnBrk="1" latinLnBrk="0" hangingPunct="1"/>
                      <a:r>
                        <a:rPr lang="zh-CN" altLang="en-US" sz="1600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评分不仅限业务实训，可设置权重（考勤、平时、期中、期末）</a:t>
                      </a:r>
                      <a:endParaRPr lang="zh-CN" altLang="en-US" sz="16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  <a:tr h="460851">
                <a:tc>
                  <a:txBody>
                    <a:bodyPr/>
                    <a:lstStyle/>
                    <a:p>
                      <a:r>
                        <a:rPr lang="zh-CN" altLang="en-US" b="1" dirty="0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其他</a:t>
                      </a:r>
                      <a:endParaRPr lang="zh-CN" altLang="en-US" b="1" dirty="0">
                        <a:solidFill>
                          <a:schemeClr val="accent1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rgbClr val="0070C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团队实训（练习、考核）、认证考试、仿真保单、丰富随机的案例库、错误率统计</a:t>
                      </a:r>
                      <a:endParaRPr lang="zh-CN" altLang="en-US" sz="1600" b="1" dirty="0">
                        <a:solidFill>
                          <a:srgbClr val="0070C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105080" rtl="0" eaLnBrk="1" latinLnBrk="0" hangingPunct="1"/>
                      <a:r>
                        <a:rPr lang="zh-CN" altLang="en-US" sz="16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在线交流、公告管理、保单单证模板、局部</a:t>
                      </a:r>
                      <a:r>
                        <a:rPr lang="en-US" altLang="zh-CN" sz="16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flash</a:t>
                      </a:r>
                      <a:r>
                        <a:rPr lang="zh-CN" altLang="en-US" sz="1600" b="1" kern="120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界面</a:t>
                      </a:r>
                      <a:endParaRPr lang="zh-CN" altLang="en-US" sz="1600" b="1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4769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竞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品分析之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SWOT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/>
        </p:nvSpPr>
        <p:spPr>
          <a:xfrm>
            <a:off x="354706" y="1116011"/>
            <a:ext cx="4206559" cy="2246769"/>
          </a:xfrm>
          <a:prstGeom prst="roundRect">
            <a:avLst>
              <a:gd name="adj" fmla="val 9096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优势</a:t>
            </a:r>
            <a:endParaRPr lang="en-US" altLang="zh-CN" sz="4000" b="1" dirty="0" smtClean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Strengths</a:t>
            </a:r>
            <a:endParaRPr lang="zh-CN" altLang="en-US" sz="3600" b="1" dirty="0">
              <a:solidFill>
                <a:schemeClr val="accent3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54706" y="3556392"/>
            <a:ext cx="4206559" cy="2254660"/>
          </a:xfrm>
          <a:prstGeom prst="roundRect">
            <a:avLst>
              <a:gd name="adj" fmla="val 9122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机会</a:t>
            </a:r>
            <a:r>
              <a:rPr lang="en-US" altLang="zh-CN" sz="36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Opportunities</a:t>
            </a:r>
            <a:endParaRPr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749828" y="3564283"/>
            <a:ext cx="4101822" cy="2246769"/>
          </a:xfrm>
          <a:prstGeom prst="roundRect">
            <a:avLst>
              <a:gd name="adj" fmla="val 10515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威胁</a:t>
            </a:r>
            <a:endParaRPr lang="en-US" altLang="zh-CN" sz="4000" b="1" dirty="0" smtClean="0">
              <a:solidFill>
                <a:schemeClr val="accent6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3600" b="1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Threats</a:t>
            </a:r>
            <a:endParaRPr lang="zh-CN" altLang="en-US" sz="3600" b="1" dirty="0">
              <a:solidFill>
                <a:schemeClr val="accent6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43295" y="1120152"/>
            <a:ext cx="4108355" cy="2242628"/>
          </a:xfrm>
          <a:prstGeom prst="roundRect">
            <a:avLst>
              <a:gd name="adj" fmla="val 9081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40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劣势</a:t>
            </a:r>
            <a:endParaRPr lang="en-US" altLang="zh-CN" sz="4000" b="1" dirty="0" smtClean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en-US" altLang="zh-CN" sz="3600" b="1" dirty="0" smtClean="0">
                <a:solidFill>
                  <a:schemeClr val="bg1">
                    <a:lumMod val="85000"/>
                  </a:schemeClr>
                </a:solidFill>
                <a:latin typeface="微软雅黑" pitchFamily="34" charset="-122"/>
                <a:ea typeface="微软雅黑" pitchFamily="34" charset="-122"/>
              </a:rPr>
              <a:t>Weakness</a:t>
            </a:r>
            <a:endParaRPr lang="zh-CN" altLang="en-US" sz="3600" b="1" dirty="0">
              <a:solidFill>
                <a:schemeClr val="bg1">
                  <a:lumMod val="8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707" y="1116012"/>
            <a:ext cx="3240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需求来源直接客户，教学与实操结合</a:t>
            </a:r>
            <a:endParaRPr lang="en-US" altLang="zh-CN" sz="2000" dirty="0" smtClean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最新</a:t>
            </a: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费率、高仿单证</a:t>
            </a:r>
            <a:r>
              <a:rPr lang="zh-CN" altLang="en-US" sz="20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、认证考试、丰富案例</a:t>
            </a:r>
            <a:endParaRPr lang="en-US" altLang="zh-CN" sz="2000" dirty="0" smtClean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团队实训、</a:t>
            </a:r>
            <a:r>
              <a:rPr lang="zh-CN" altLang="en-US" sz="2000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错误统计</a:t>
            </a:r>
            <a:endParaRPr lang="zh-CN" altLang="en-US" sz="2000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47194" y="1116012"/>
            <a:ext cx="33123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种覆盖不足，只含常见险种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并发性能未做过多要求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首次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自主研发，客户市场反馈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不足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707" y="3564284"/>
            <a:ext cx="3384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客户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定位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高职高校及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以上，需求量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升级、可</a:t>
            </a: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整合</a:t>
            </a:r>
            <a:endParaRPr lang="en-US" altLang="zh-CN" sz="2000" dirty="0" smtClean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扩展、可持续</a:t>
            </a: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dirty="0" smtClean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 smtClean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7195" y="3564284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accent6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竞品升级</a:t>
            </a:r>
            <a:endParaRPr lang="en-US" altLang="zh-CN" sz="2000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endParaRPr lang="en-US" altLang="zh-CN" sz="2000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4360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商务模式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648147" y="899989"/>
            <a:ext cx="3960440" cy="3817009"/>
          </a:xfrm>
          <a:prstGeom prst="roundRect">
            <a:avLst>
              <a:gd name="adj" fmla="val 646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4171" y="1116013"/>
            <a:ext cx="3528392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产品模式独立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国泰安保险公司综合业务教学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软件可以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进行整体独立销售，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提供教学练考全方位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的保险教学实训服务。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替换原有保险产品国泰安保险公司核心业务教学系统软件，提升保险产品竞争力。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5112643" y="899990"/>
            <a:ext cx="3960440" cy="3817009"/>
          </a:xfrm>
          <a:prstGeom prst="roundRect">
            <a:avLst>
              <a:gd name="adj" fmla="val 646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3600" b="1" dirty="0">
              <a:solidFill>
                <a:schemeClr val="accent1">
                  <a:lumMod val="40000"/>
                  <a:lumOff val="6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28667" y="1116013"/>
            <a:ext cx="352839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金融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实验室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保险实验室整合打包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销售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国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泰安保险公司综合业务教学软件也可作为金融实验室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保险实验室的一部分进行打包销售。该产品可替代原有保险产品，同银行实验室、投资理财实验室等打造大金融实验室，利用已有的市场客户及市场渠道进行营销，同时可以较大的节约营销成本</a:t>
            </a:r>
            <a:r>
              <a:rPr lang="zh-CN" altLang="en-US" sz="20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0759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产品简介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54706" y="971997"/>
            <a:ext cx="873474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国泰安保险公司综合业务教学软件</a:t>
            </a:r>
            <a:r>
              <a:rPr lang="en-US" altLang="zh-CN" sz="3200" dirty="0" smtClean="0">
                <a:solidFill>
                  <a:schemeClr val="accent6">
                    <a:lumMod val="75000"/>
                  </a:schemeClr>
                </a:solidFill>
                <a:latin typeface="华文行楷" pitchFamily="2" charset="-122"/>
                <a:ea typeface="华文行楷" pitchFamily="2" charset="-122"/>
              </a:rPr>
              <a:t>V1.0</a:t>
            </a:r>
          </a:p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是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一款基于现代商业保险公司最新核心业务系统开发，结合教学需求，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zh-CN" altLang="en-US" sz="2000" b="1" i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2000" b="1" i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角色、多</a:t>
            </a:r>
            <a:r>
              <a:rPr lang="zh-CN" altLang="en-US" sz="2000" b="1" i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险</a:t>
            </a:r>
            <a:r>
              <a:rPr lang="zh-CN" altLang="en-US" sz="2000" b="1" i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种、团队实操、仿真</a:t>
            </a:r>
            <a:r>
              <a:rPr lang="zh-CN" altLang="en-US" sz="2000" b="1" i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的业务</a:t>
            </a:r>
            <a:r>
              <a:rPr lang="zh-CN" altLang="en-US" sz="2000" b="1" i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流程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将理论知识融合在操作流程中，让学生体验商业保险公司的业务知识、操作规范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及工作流程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，了解各岗位权限及业务的差异，满足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高职院校及普通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本科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等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教师</a:t>
            </a:r>
            <a:r>
              <a:rPr lang="zh-CN" altLang="en-US" sz="2000" b="1" i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教、学、练、考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一体无纸化的教学需求，进而达到学校培养应用型实用人才及储备人才的目的的产品。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9" name="Picture 5" descr="C:\Users\yi.lu\AppData\Local\Temp\ksohtml\wps58D2.tmp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4094"/>
          <a:stretch/>
        </p:blipFill>
        <p:spPr bwMode="auto">
          <a:xfrm>
            <a:off x="720155" y="3996333"/>
            <a:ext cx="2462810" cy="220380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816424" y="3996333"/>
            <a:ext cx="50406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国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泰安保险公司综合业务教学软件使用</a:t>
            </a:r>
            <a:r>
              <a:rPr lang="en-US" altLang="zh-CN" sz="18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B/S</a:t>
            </a:r>
            <a:r>
              <a:rPr lang="zh-CN" altLang="en-US" sz="18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构架，由教学、实训、考评三大模块组成，使教学流程规范化、系统化、程序化，加强对教学的科学管理，提高教学的效率，突出实验教学的地位和作用，形成在实践中学习、考评的习惯和方法。</a:t>
            </a:r>
          </a:p>
        </p:txBody>
      </p:sp>
    </p:spTree>
    <p:extLst>
      <p:ext uri="{BB962C8B-B14F-4D97-AF65-F5344CB8AC3E}">
        <p14:creationId xmlns:p14="http://schemas.microsoft.com/office/powerpoint/2010/main" val="328508062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BD21303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315" y="4123325"/>
            <a:ext cx="5603200" cy="20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84261" y="2888227"/>
            <a:ext cx="3467464" cy="1105175"/>
          </a:xfrm>
          <a:prstGeom prst="rect">
            <a:avLst/>
          </a:prstGeom>
          <a:noFill/>
        </p:spPr>
        <p:txBody>
          <a:bodyPr wrap="none" lIns="108558" tIns="54279" rIns="108558" bIns="54279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6400" cap="all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华文隶书" pitchFamily="2" charset="-122"/>
                <a:ea typeface="华文隶书" pitchFamily="2" charset="-122"/>
              </a:rPr>
              <a:t>谢    谢！</a:t>
            </a:r>
            <a:endParaRPr lang="zh-CN" altLang="en-US" sz="6400" cap="all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323925"/>
            <a:ext cx="5177957" cy="64807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46401" y="6204481"/>
            <a:ext cx="3240435" cy="6001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86138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竞品分析报告的几个错误,互联网的一些事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06" y="3780309"/>
            <a:ext cx="3765033" cy="2506100"/>
          </a:xfrm>
          <a:prstGeom prst="rect">
            <a:avLst/>
          </a:prstGeom>
          <a:solidFill>
            <a:schemeClr val="accent1">
              <a:tint val="40000"/>
              <a:alpha val="48000"/>
            </a:schemeClr>
          </a:solidFill>
        </p:spPr>
      </p:pic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产品特色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92563" y="4002307"/>
            <a:ext cx="62328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：课程资源管理 实训练考配置 </a:t>
            </a:r>
          </a:p>
          <a:p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</a:t>
            </a:r>
            <a:r>
              <a: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真实</a:t>
            </a:r>
            <a:r>
              <a:rPr lang="zh-CN" alt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单证体验 覆盖保险</a:t>
            </a:r>
            <a:r>
              <a:rPr lang="zh-CN" altLang="en-US" sz="32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itchFamily="34" charset="-122"/>
                <a:ea typeface="微软雅黑" pitchFamily="34" charset="-122"/>
              </a:rPr>
              <a:t>新规</a:t>
            </a:r>
          </a:p>
          <a:p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练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随机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案例生成 </a:t>
            </a:r>
            <a:r>
              <a:rPr lang="zh-CN" altLang="en-US" sz="3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仿真</a:t>
            </a:r>
            <a:r>
              <a:rPr lang="zh-CN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实训平台 </a:t>
            </a:r>
          </a:p>
          <a:p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考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考核分值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提示评分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46265" y="1044004"/>
            <a:ext cx="7082802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团</a:t>
            </a:r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队实训练习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仿真特色单证</a:t>
            </a:r>
            <a:endParaRPr lang="en-US" altLang="zh-CN" sz="3600" dirty="0" smtClean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</a:t>
            </a:r>
            <a:r>
              <a:rPr lang="zh-CN" altLang="en-US" sz="40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角色多险种 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3600" dirty="0" smtClean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              模拟认证考试</a:t>
            </a:r>
            <a:endParaRPr lang="zh-CN" altLang="en-US" sz="3600" dirty="0">
              <a:solidFill>
                <a:schemeClr val="accent6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28976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定位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54706" y="1013318"/>
            <a:ext cx="88505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国泰安保险公司综合业务教学软件的目标客户是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高职</a:t>
            </a:r>
            <a:r>
              <a:rPr lang="zh-CN" altLang="en-US" sz="2400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和高校院校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4706" y="2052117"/>
            <a:ext cx="93262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高职高校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金融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类专业毕业生对应的与保险相关的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职业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有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：保险监督管理岗；商业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保险公司的营销岗、出单岗、核保岗、查勘岗、定损岗、核赔岗、单证岗等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调研，学生毕业后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就业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方向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包括：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营销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人员，要求拥有保险业务的综合分析能力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前台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操作员，从事客户端工作，工作重复率高，要求准确、熟练、高效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buFont typeface="Wingdings" pitchFamily="2" charset="2"/>
              <a:buChar char="l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基础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技术岗位，要求掌握专业的业务知识和风险意识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因此，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满足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高职高校院校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的教学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和实训结合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，仿真度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高的基础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教学管理功能，配合教材进行理论教学的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同时有</a:t>
            </a: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仿真的案例分析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827058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9" y="1258868"/>
            <a:ext cx="5312884" cy="515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354706" y="827981"/>
            <a:ext cx="41344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保险公司各岗位业务流程：</a:t>
            </a:r>
            <a:endParaRPr lang="zh-CN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99" y="1258868"/>
            <a:ext cx="8503937" cy="51516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1620069"/>
            <a:ext cx="8640960" cy="4790415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202" y="1908101"/>
            <a:ext cx="8820001" cy="48245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4613" y="2169892"/>
            <a:ext cx="8857059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7561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1" y="1258868"/>
            <a:ext cx="5914818" cy="515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54706" y="827981"/>
            <a:ext cx="41344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保险公司各岗位业务流程：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1" y="1258868"/>
            <a:ext cx="10280776" cy="5581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142091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31" y="1404045"/>
            <a:ext cx="6904328" cy="5151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54706" y="827981"/>
            <a:ext cx="41344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保险公司各岗位业务流程：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3" y="1258868"/>
            <a:ext cx="10319176" cy="547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0923406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业务流程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259" y="1260029"/>
            <a:ext cx="7062192" cy="5048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54706" y="827981"/>
            <a:ext cx="413446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商业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保险公司各岗位业务流程：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6" b="12340"/>
          <a:stretch/>
        </p:blipFill>
        <p:spPr>
          <a:xfrm>
            <a:off x="288107" y="1248413"/>
            <a:ext cx="10249573" cy="515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11863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354706" y="75469"/>
            <a:ext cx="7822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54706" y="683965"/>
            <a:ext cx="9000000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812800"/>
            <a:ext cx="10313988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716565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4998</TotalTime>
  <Words>1295</Words>
  <Application>Microsoft Office PowerPoint</Application>
  <PresentationFormat>自定义</PresentationFormat>
  <Paragraphs>129</Paragraphs>
  <Slides>20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gta</cp:lastModifiedBy>
  <cp:revision>436</cp:revision>
  <dcterms:created xsi:type="dcterms:W3CDTF">2014-03-05T05:10:19Z</dcterms:created>
  <dcterms:modified xsi:type="dcterms:W3CDTF">2014-09-05T10:08:02Z</dcterms:modified>
</cp:coreProperties>
</file>